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782008"/>
            <a:ext cx="7477601" cy="1916430"/>
          </a:xfrm>
          <a:prstGeom prst="rect">
            <a:avLst/>
          </a:prstGeom>
          <a:noFill/>
          <a:ln/>
        </p:spPr>
        <p:txBody>
          <a:bodyPr wrap="square" rtlCol="0" anchor="t"/>
          <a:lstStyle/>
          <a:p>
            <a:pPr indent="0" marL="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Game Demo</a:t>
            </a:r>
            <a:endParaRPr lang="en-US" sz="6036" dirty="0"/>
          </a:p>
        </p:txBody>
      </p:sp>
      <p:sp>
        <p:nvSpPr>
          <p:cNvPr id="6" name="Text 2"/>
          <p:cNvSpPr/>
          <p:nvPr/>
        </p:nvSpPr>
        <p:spPr>
          <a:xfrm>
            <a:off x="6319599" y="4031694"/>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Welcome to our Java testing demo! In this presentation, we'll explore the fundamentals of Java testing, including setting up your development environment, leveraging popular testing frameworks, and demonstrating best practices for writing effective unit tests and API endpoint tests.</a:t>
            </a:r>
            <a:endParaRPr lang="en-US" sz="1750" dirty="0"/>
          </a:p>
        </p:txBody>
      </p:sp>
      <p:sp>
        <p:nvSpPr>
          <p:cNvPr id="7" name="Shape 3"/>
          <p:cNvSpPr/>
          <p:nvPr/>
        </p:nvSpPr>
        <p:spPr>
          <a:xfrm>
            <a:off x="6319599" y="6075283"/>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082903"/>
            <a:ext cx="340162" cy="340162"/>
          </a:xfrm>
          <a:prstGeom prst="rect">
            <a:avLst/>
          </a:prstGeom>
        </p:spPr>
      </p:pic>
      <p:sp>
        <p:nvSpPr>
          <p:cNvPr id="9" name="Text 4"/>
          <p:cNvSpPr/>
          <p:nvPr/>
        </p:nvSpPr>
        <p:spPr>
          <a:xfrm>
            <a:off x="6786086" y="6058614"/>
            <a:ext cx="1487686"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phoenix</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Set Up</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IDE Configuration</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start by ensuring your Java development environment is properly configured, including setting up your preferred IDE with the necessary plugins and tools.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Build Tools</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also cover the use of build tools like Maven or Gradle to manage your project dependencies and automate the testing process.</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Test Runner Setup</a:t>
            </a:r>
            <a:endParaRPr lang="en-US" sz="2187" dirty="0"/>
          </a:p>
        </p:txBody>
      </p:sp>
      <p:sp>
        <p:nvSpPr>
          <p:cNvPr id="10" name="Text 7"/>
          <p:cNvSpPr/>
          <p:nvPr/>
        </p:nvSpPr>
        <p:spPr>
          <a:xfrm>
            <a:off x="9449872" y="3858220"/>
            <a:ext cx="3156347"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Finally, we'll demonstrate how to set up a test runner, such as JUnit or TestNG, to execute your tests and report results.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6899553"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Overview of Frameworks</a:t>
            </a:r>
            <a:endParaRPr lang="en-US" sz="4374" dirty="0"/>
          </a:p>
        </p:txBody>
      </p:sp>
      <p:sp>
        <p:nvSpPr>
          <p:cNvPr id="5" name="Shape 2"/>
          <p:cNvSpPr/>
          <p:nvPr/>
        </p:nvSpPr>
        <p:spPr>
          <a:xfrm>
            <a:off x="2037993" y="2566868"/>
            <a:ext cx="5166122" cy="2006203"/>
          </a:xfrm>
          <a:prstGeom prst="roundRect">
            <a:avLst>
              <a:gd name="adj" fmla="val 4984"/>
            </a:avLst>
          </a:prstGeom>
          <a:solidFill>
            <a:srgbClr val="CCEEFF"/>
          </a:solidFill>
          <a:ln w="7620">
            <a:solidFill>
              <a:srgbClr val="B2D4E5"/>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JUnit</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popular unit testing framework for Java, providing a simple and consistent way to write and run tests.</a:t>
            </a:r>
            <a:endParaRPr lang="en-US" sz="1750" dirty="0"/>
          </a:p>
        </p:txBody>
      </p:sp>
      <p:sp>
        <p:nvSpPr>
          <p:cNvPr id="8" name="Shape 5"/>
          <p:cNvSpPr/>
          <p:nvPr/>
        </p:nvSpPr>
        <p:spPr>
          <a:xfrm>
            <a:off x="7426285" y="2566868"/>
            <a:ext cx="5166122" cy="2006203"/>
          </a:xfrm>
          <a:prstGeom prst="roundRect">
            <a:avLst>
              <a:gd name="adj" fmla="val 4984"/>
            </a:avLst>
          </a:prstGeom>
          <a:solidFill>
            <a:srgbClr val="CCEEFF"/>
          </a:solidFill>
          <a:ln w="7620">
            <a:solidFill>
              <a:srgbClr val="B2D4E5"/>
            </a:solidFill>
            <a:prstDash val="solid"/>
          </a:ln>
        </p:spPr>
      </p:sp>
      <p:sp>
        <p:nvSpPr>
          <p:cNvPr id="9" name="Text 6"/>
          <p:cNvSpPr/>
          <p:nvPr/>
        </p:nvSpPr>
        <p:spPr>
          <a:xfrm>
            <a:off x="7656076" y="2796659"/>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Mockito</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 mocking framework that allows you to create test doubles, enabling effective isolation of your code under test.</a:t>
            </a:r>
            <a:endParaRPr lang="en-US" sz="1750" dirty="0"/>
          </a:p>
        </p:txBody>
      </p:sp>
      <p:sp>
        <p:nvSpPr>
          <p:cNvPr id="11" name="Shape 8"/>
          <p:cNvSpPr/>
          <p:nvPr/>
        </p:nvSpPr>
        <p:spPr>
          <a:xfrm>
            <a:off x="2037993" y="4795242"/>
            <a:ext cx="5166122" cy="2006203"/>
          </a:xfrm>
          <a:prstGeom prst="roundRect">
            <a:avLst>
              <a:gd name="adj" fmla="val 4984"/>
            </a:avLst>
          </a:prstGeom>
          <a:solidFill>
            <a:srgbClr val="CCEEFF"/>
          </a:solidFill>
          <a:ln w="7620">
            <a:solidFill>
              <a:srgbClr val="B2D4E5"/>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Selenium</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 web automation tool that can be used to write end-to-end tests for your Java web applications.</a:t>
            </a:r>
            <a:endParaRPr lang="en-US" sz="1750" dirty="0"/>
          </a:p>
        </p:txBody>
      </p:sp>
      <p:sp>
        <p:nvSpPr>
          <p:cNvPr id="14" name="Shape 11"/>
          <p:cNvSpPr/>
          <p:nvPr/>
        </p:nvSpPr>
        <p:spPr>
          <a:xfrm>
            <a:off x="7426285" y="4795242"/>
            <a:ext cx="5166122" cy="2006203"/>
          </a:xfrm>
          <a:prstGeom prst="roundRect">
            <a:avLst>
              <a:gd name="adj" fmla="val 4984"/>
            </a:avLst>
          </a:prstGeom>
          <a:solidFill>
            <a:srgbClr val="CCEEFF"/>
          </a:solidFill>
          <a:ln w="7620">
            <a:solidFill>
              <a:srgbClr val="B2D4E5"/>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Rest Assured</a:t>
            </a:r>
            <a:endParaRPr lang="en-US" sz="2187" dirty="0"/>
          </a:p>
        </p:txBody>
      </p:sp>
      <p:sp>
        <p:nvSpPr>
          <p:cNvPr id="16" name="Text 13"/>
          <p:cNvSpPr/>
          <p:nvPr/>
        </p:nvSpPr>
        <p:spPr>
          <a:xfrm>
            <a:off x="7656076" y="5505450"/>
            <a:ext cx="470654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 domain-specific language for writing readable, maintainable tests for RESTful APIs.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41252"/>
            <a:ext cx="826650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Demonstration of Unit Testing</a:t>
            </a:r>
            <a:endParaRPr lang="en-US" sz="4374" dirty="0"/>
          </a:p>
        </p:txBody>
      </p:sp>
      <p:sp>
        <p:nvSpPr>
          <p:cNvPr id="5" name="Shape 2"/>
          <p:cNvSpPr/>
          <p:nvPr/>
        </p:nvSpPr>
        <p:spPr>
          <a:xfrm>
            <a:off x="7293054" y="2579965"/>
            <a:ext cx="44410" cy="4208383"/>
          </a:xfrm>
          <a:prstGeom prst="roundRect">
            <a:avLst>
              <a:gd name="adj" fmla="val 225151"/>
            </a:avLst>
          </a:prstGeom>
          <a:solidFill>
            <a:srgbClr val="B2D4E5"/>
          </a:solidFill>
          <a:ln/>
        </p:spPr>
      </p:sp>
      <p:sp>
        <p:nvSpPr>
          <p:cNvPr id="6" name="Shape 3"/>
          <p:cNvSpPr/>
          <p:nvPr/>
        </p:nvSpPr>
        <p:spPr>
          <a:xfrm>
            <a:off x="6287631" y="2981265"/>
            <a:ext cx="777597" cy="44410"/>
          </a:xfrm>
          <a:prstGeom prst="roundRect">
            <a:avLst>
              <a:gd name="adj" fmla="val 225151"/>
            </a:avLst>
          </a:prstGeom>
          <a:solidFill>
            <a:srgbClr val="B2D4E5"/>
          </a:solidFill>
          <a:ln/>
        </p:spPr>
      </p:sp>
      <p:sp>
        <p:nvSpPr>
          <p:cNvPr id="7" name="Shape 4"/>
          <p:cNvSpPr/>
          <p:nvPr/>
        </p:nvSpPr>
        <p:spPr>
          <a:xfrm>
            <a:off x="7065228" y="2753558"/>
            <a:ext cx="499943" cy="499943"/>
          </a:xfrm>
          <a:prstGeom prst="roundRect">
            <a:avLst>
              <a:gd name="adj" fmla="val 20000"/>
            </a:avLst>
          </a:prstGeom>
          <a:solidFill>
            <a:srgbClr val="CCEEFF"/>
          </a:solidFill>
          <a:ln w="7620">
            <a:solidFill>
              <a:srgbClr val="B2D4E5"/>
            </a:solidFill>
            <a:prstDash val="solid"/>
          </a:ln>
        </p:spPr>
      </p:sp>
      <p:sp>
        <p:nvSpPr>
          <p:cNvPr id="8" name="Text 5"/>
          <p:cNvSpPr/>
          <p:nvPr/>
        </p:nvSpPr>
        <p:spPr>
          <a:xfrm>
            <a:off x="7247513" y="2795230"/>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3315653" y="2802136"/>
            <a:ext cx="2777490" cy="347186"/>
          </a:xfrm>
          <a:prstGeom prst="rect">
            <a:avLst/>
          </a:prstGeom>
          <a:noFill/>
          <a:ln/>
        </p:spPr>
        <p:txBody>
          <a:bodyPr wrap="non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Test Anatomy</a:t>
            </a:r>
            <a:endParaRPr lang="en-US" sz="2187" dirty="0"/>
          </a:p>
        </p:txBody>
      </p:sp>
      <p:sp>
        <p:nvSpPr>
          <p:cNvPr id="10" name="Text 7"/>
          <p:cNvSpPr/>
          <p:nvPr/>
        </p:nvSpPr>
        <p:spPr>
          <a:xfrm>
            <a:off x="2037993" y="3282553"/>
            <a:ext cx="4055150" cy="1066205"/>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examine the structure of a typical unit test, including assertions, setup, and teardown methods.</a:t>
            </a:r>
            <a:endParaRPr lang="en-US" sz="1750" dirty="0"/>
          </a:p>
        </p:txBody>
      </p:sp>
      <p:sp>
        <p:nvSpPr>
          <p:cNvPr id="11" name="Shape 8"/>
          <p:cNvSpPr/>
          <p:nvPr/>
        </p:nvSpPr>
        <p:spPr>
          <a:xfrm>
            <a:off x="7565172" y="4092119"/>
            <a:ext cx="777597" cy="44410"/>
          </a:xfrm>
          <a:prstGeom prst="roundRect">
            <a:avLst>
              <a:gd name="adj" fmla="val 225151"/>
            </a:avLst>
          </a:prstGeom>
          <a:solidFill>
            <a:srgbClr val="B2D4E5"/>
          </a:solidFill>
          <a:ln/>
        </p:spPr>
      </p:sp>
      <p:sp>
        <p:nvSpPr>
          <p:cNvPr id="12" name="Shape 9"/>
          <p:cNvSpPr/>
          <p:nvPr/>
        </p:nvSpPr>
        <p:spPr>
          <a:xfrm>
            <a:off x="7065228" y="3864412"/>
            <a:ext cx="499943" cy="499943"/>
          </a:xfrm>
          <a:prstGeom prst="roundRect">
            <a:avLst>
              <a:gd name="adj" fmla="val 20000"/>
            </a:avLst>
          </a:prstGeom>
          <a:solidFill>
            <a:srgbClr val="CCEEFF"/>
          </a:solidFill>
          <a:ln w="7620">
            <a:solidFill>
              <a:srgbClr val="B2D4E5"/>
            </a:solidFill>
            <a:prstDash val="solid"/>
          </a:ln>
        </p:spPr>
      </p:sp>
      <p:sp>
        <p:nvSpPr>
          <p:cNvPr id="13" name="Text 10"/>
          <p:cNvSpPr/>
          <p:nvPr/>
        </p:nvSpPr>
        <p:spPr>
          <a:xfrm>
            <a:off x="7218105" y="3906083"/>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8537258" y="3912989"/>
            <a:ext cx="3428524"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Test Driven Development</a:t>
            </a:r>
            <a:endParaRPr lang="en-US" sz="2187" dirty="0"/>
          </a:p>
        </p:txBody>
      </p:sp>
      <p:sp>
        <p:nvSpPr>
          <p:cNvPr id="15" name="Text 12"/>
          <p:cNvSpPr/>
          <p:nvPr/>
        </p:nvSpPr>
        <p:spPr>
          <a:xfrm>
            <a:off x="8537258" y="4393406"/>
            <a:ext cx="405515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showcase how to apply the TDD approach, where tests are written before the production code.</a:t>
            </a:r>
            <a:endParaRPr lang="en-US" sz="1750" dirty="0"/>
          </a:p>
        </p:txBody>
      </p:sp>
      <p:sp>
        <p:nvSpPr>
          <p:cNvPr id="16" name="Shape 13"/>
          <p:cNvSpPr/>
          <p:nvPr/>
        </p:nvSpPr>
        <p:spPr>
          <a:xfrm>
            <a:off x="6287631" y="5198685"/>
            <a:ext cx="777597" cy="44410"/>
          </a:xfrm>
          <a:prstGeom prst="roundRect">
            <a:avLst>
              <a:gd name="adj" fmla="val 225151"/>
            </a:avLst>
          </a:prstGeom>
          <a:solidFill>
            <a:srgbClr val="B2D4E5"/>
          </a:solidFill>
          <a:ln/>
        </p:spPr>
      </p:sp>
      <p:sp>
        <p:nvSpPr>
          <p:cNvPr id="17" name="Shape 14"/>
          <p:cNvSpPr/>
          <p:nvPr/>
        </p:nvSpPr>
        <p:spPr>
          <a:xfrm>
            <a:off x="7065228" y="4970978"/>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215366" y="5012650"/>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3315653" y="5019556"/>
            <a:ext cx="2777490" cy="347186"/>
          </a:xfrm>
          <a:prstGeom prst="rect">
            <a:avLst/>
          </a:prstGeom>
          <a:noFill/>
          <a:ln/>
        </p:spPr>
        <p:txBody>
          <a:bodyPr wrap="none" rtlCol="0" anchor="t"/>
          <a:lstStyle/>
          <a:p>
            <a:pPr algn="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Code Coverage</a:t>
            </a:r>
            <a:endParaRPr lang="en-US" sz="2187" dirty="0"/>
          </a:p>
        </p:txBody>
      </p:sp>
      <p:sp>
        <p:nvSpPr>
          <p:cNvPr id="20" name="Text 17"/>
          <p:cNvSpPr/>
          <p:nvPr/>
        </p:nvSpPr>
        <p:spPr>
          <a:xfrm>
            <a:off x="2037993" y="5499973"/>
            <a:ext cx="4055150" cy="1066205"/>
          </a:xfrm>
          <a:prstGeom prst="rect">
            <a:avLst/>
          </a:prstGeom>
          <a:noFill/>
          <a:ln/>
        </p:spPr>
        <p:txBody>
          <a:bodyPr wrap="square" rtlCol="0" anchor="t"/>
          <a:lstStyle/>
          <a:p>
            <a:pPr algn="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discuss the importance of code coverage metrics and how to measure the effectiveness of your test suite.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34760"/>
            <a:ext cx="8988504"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Demonstration of API End Points</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REST Assured</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use the Rest Assured library to simplify the process of testing RESTful API endpoints.</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Endpoint Validation</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demonstrate how to validate the response status, headers, and body of your API endpoints.</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Driven Testing</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We'll show how to leverage data-driven testing to efficiently test multiple scenarios for a single endpoint.</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37824"/>
            <a:ext cx="8094821"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Best Practices for Java Testing</a:t>
            </a:r>
            <a:endParaRPr lang="en-US" sz="4374" dirty="0"/>
          </a:p>
        </p:txBody>
      </p:sp>
      <p:sp>
        <p:nvSpPr>
          <p:cNvPr id="5" name="Shape 2"/>
          <p:cNvSpPr/>
          <p:nvPr/>
        </p:nvSpPr>
        <p:spPr>
          <a:xfrm>
            <a:off x="2037993" y="2950131"/>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991803"/>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026450"/>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Modularity</a:t>
            </a:r>
            <a:endParaRPr lang="en-US" sz="2187" dirty="0"/>
          </a:p>
        </p:txBody>
      </p:sp>
      <p:sp>
        <p:nvSpPr>
          <p:cNvPr id="8" name="Text 5"/>
          <p:cNvSpPr/>
          <p:nvPr/>
        </p:nvSpPr>
        <p:spPr>
          <a:xfrm>
            <a:off x="2760107" y="3506867"/>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Write tests that are independent and self-contained, allowing for easier maintenance and troubleshooting.</a:t>
            </a:r>
            <a:endParaRPr lang="en-US" sz="1750" dirty="0"/>
          </a:p>
        </p:txBody>
      </p:sp>
      <p:sp>
        <p:nvSpPr>
          <p:cNvPr id="9" name="Shape 6"/>
          <p:cNvSpPr/>
          <p:nvPr/>
        </p:nvSpPr>
        <p:spPr>
          <a:xfrm>
            <a:off x="7426285" y="2950131"/>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991803"/>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3026450"/>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Readability</a:t>
            </a:r>
            <a:endParaRPr lang="en-US" sz="2187" dirty="0"/>
          </a:p>
        </p:txBody>
      </p:sp>
      <p:sp>
        <p:nvSpPr>
          <p:cNvPr id="12" name="Text 9"/>
          <p:cNvSpPr/>
          <p:nvPr/>
        </p:nvSpPr>
        <p:spPr>
          <a:xfrm>
            <a:off x="8148399" y="3506867"/>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Ensure your tests are well-named and provide clear, human-readable documentation.</a:t>
            </a:r>
            <a:endParaRPr lang="en-US" sz="1750" dirty="0"/>
          </a:p>
        </p:txBody>
      </p:sp>
      <p:sp>
        <p:nvSpPr>
          <p:cNvPr id="13" name="Shape 10"/>
          <p:cNvSpPr/>
          <p:nvPr/>
        </p:nvSpPr>
        <p:spPr>
          <a:xfrm>
            <a:off x="2037993" y="4968835"/>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5010507"/>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045154"/>
            <a:ext cx="3200519"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Continuous Integration</a:t>
            </a:r>
            <a:endParaRPr lang="en-US" sz="2187" dirty="0"/>
          </a:p>
        </p:txBody>
      </p:sp>
      <p:sp>
        <p:nvSpPr>
          <p:cNvPr id="16" name="Text 13"/>
          <p:cNvSpPr/>
          <p:nvPr/>
        </p:nvSpPr>
        <p:spPr>
          <a:xfrm>
            <a:off x="2760107" y="5525572"/>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Integrate your testing workflow into a CI/CD pipeline to catch issues early and ensure consistent results.</a:t>
            </a:r>
            <a:endParaRPr lang="en-US" sz="1750" dirty="0"/>
          </a:p>
        </p:txBody>
      </p:sp>
      <p:sp>
        <p:nvSpPr>
          <p:cNvPr id="17" name="Shape 14"/>
          <p:cNvSpPr/>
          <p:nvPr/>
        </p:nvSpPr>
        <p:spPr>
          <a:xfrm>
            <a:off x="7426285" y="4968835"/>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5010507"/>
            <a:ext cx="210026"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045154"/>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Maintainability</a:t>
            </a:r>
            <a:endParaRPr lang="en-US" sz="2187" dirty="0"/>
          </a:p>
        </p:txBody>
      </p:sp>
      <p:sp>
        <p:nvSpPr>
          <p:cNvPr id="20" name="Text 17"/>
          <p:cNvSpPr/>
          <p:nvPr/>
        </p:nvSpPr>
        <p:spPr>
          <a:xfrm>
            <a:off x="8148399" y="5525572"/>
            <a:ext cx="4444008"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Design your tests to be resilient to changes in the production code, minimizing the need for constant updates.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278868"/>
            <a:ext cx="5610939"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Q&amp;A</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presentation, we've covered the essential aspects of Java testing, including setting up your development environment, leveraging popular testing frameworks, and demonstrating best practices for writing effective unit tests and API endpoint tests. We hope this has provided a solid foundation for your Java testing journey. Now, let's open the floor to any questions you may have!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2024-05-02T07:25:24Z</dcterms:created>
  <dcterms:modified xsi:type="dcterms:W3CDTF">2024-05-02T07:25:24Z</dcterms:modified>
</cp:coreProperties>
</file>